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4" r:id="rId4"/>
    <p:sldId id="267" r:id="rId5"/>
    <p:sldId id="265" r:id="rId6"/>
    <p:sldId id="266" r:id="rId7"/>
    <p:sldId id="262" r:id="rId8"/>
    <p:sldId id="261" r:id="rId9"/>
    <p:sldId id="260" r:id="rId10"/>
    <p:sldId id="268" r:id="rId11"/>
    <p:sldId id="263" r:id="rId12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zio Ruggiero" initials="MR" lastIdx="1" clrIdx="0">
    <p:extLst>
      <p:ext uri="{19B8F6BF-5375-455C-9EA6-DF929625EA0E}">
        <p15:presenceInfo xmlns:p15="http://schemas.microsoft.com/office/powerpoint/2012/main" userId="S::maurizio.ruggiero@europuntosoft.onmicrosoft.com::d1f969dc-ccff-43f5-b1e7-29de5720e8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FA05A31-C9A8-4F71-B4FE-91DF1BEAC65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6DD7EFF-1324-44DA-8100-3AD5182B031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01D998-512A-4BF9-B38D-58788C2E976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598E12-4836-432A-B2AE-CCEAB2DC3D7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65381D-3CF1-4BBC-9F77-C552338B6409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06834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205F0B8-41F1-4DF5-B595-7667B88C01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13A8129-449C-4D8A-87FF-6914F4E110D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0EEDAD91-632B-48C8-B03B-5855BFA763F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9B2608-99A9-463C-BD42-CFCA7EB30D3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13241A-2AED-4958-B11C-DB9544AD050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5A64A0-9067-44FD-8DEA-FFB7AEE5AD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0097D96-5DE8-47EA-819E-9821CBB302A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46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3AA9375F-1CFA-4E5C-B8C1-DD60E392745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6ECD44-CCFF-4FB1-B7F5-9C8914072BC3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1306ABDA-AB73-4875-AD65-F199405C5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AC6C2325-ED7E-441C-920F-974A63B621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B882CC5-FF3F-4887-A99C-58D8395A0B7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1F538C-5CC2-4509-9248-8F6932799480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D059D4FD-DD37-4F77-926E-4C76ABC6B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6B768F73-6FF9-4B28-8278-499D56DA0E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80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47D154F-621B-468B-8B73-F0265E9543E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81442D-04C4-480F-8500-2D2F2A3FE2D1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4DDCE77A-415A-4F66-A316-2F37F1721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5CABAFFC-1469-4657-9E6A-45F320DEF6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12B586DD-32DA-4BBC-BE89-8901894F83E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3AE857-2DB5-48B5-A277-23C0505B9C13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864296F0-60D7-45D3-9BDB-4370508B8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24A4832C-2534-4B5B-A7B5-762BBD1BCE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8ED94577-3E22-4712-BD35-F1B36F5BC08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250487-83BF-4667-B050-B054E15DD2B6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6D4BF8FB-6E4F-441A-9E7D-D3D212222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734A771-41C4-4417-B6B0-AED3450B63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8ED94577-3E22-4712-BD35-F1B36F5BC08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250487-83BF-4667-B050-B054E15DD2B6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6D4BF8FB-6E4F-441A-9E7D-D3D212222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734A771-41C4-4417-B6B0-AED3450B63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49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397865CD-CEB6-4891-A118-197D1860C11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AB20BA-402C-4D67-9A83-C9FF4C67C929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11D49837-A242-41A8-B457-CC3D5CF38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5AB5DD61-455C-454F-A267-994C7783A5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D6D89D80-466E-447A-A3FF-052BEC4E78B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B1E32C-801B-41FD-98CC-2866C9D34333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F57B4254-B127-427F-95EF-BB42FEE225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AE30E783-2AA6-4EB9-B81E-B0904DB1F2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9C25FA2C-C3E2-4BC7-BE14-E9D0938924B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7A9655-E0FD-4840-BFCC-2723DACB091E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3722074A-1A47-4611-945C-338B94915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4C3BAA2-E1D2-49A1-87C2-D105CA761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28CFBF6A-8D6C-4144-A2AC-97CC9E30031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2F7CDE-35FE-4BE7-954B-0D85965CBCB3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51F06300-F30E-43FF-8AF8-1EF669BEF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9CD5850-354B-4C18-A22C-4F137937EE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B882CC5-FF3F-4887-A99C-58D8395A0B7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1F538C-5CC2-4509-9248-8F6932799480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D059D4FD-DD37-4F77-926E-4C76ABC6B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6B768F73-6FF9-4B28-8278-499D56DA0E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B7B50-AE6E-4F76-A1E7-11351DCB64C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8E5C79-C912-4A54-9D8C-7A87A8D309F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3B3001-D01C-4016-A767-BA563CC1E3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902260-D00D-4752-BACA-7E8F6F42E8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9C1ABE-8E75-480A-87A7-D74F84C0F4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9F26F4-6D61-4E1F-9A14-2BE81C0EF09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65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24123-C95B-4D9A-9D9B-0E93863A5D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B7CD99-3F7B-4539-BFD8-BC8EB9E130B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E63E0-9351-4579-91D8-E5E54B4F1C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062637-64EE-42E7-B584-8731D22B8C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D7C11F-803E-45F1-BA03-40FB8ED89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6144F3-0C0E-410F-8CB7-F40B0787F42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57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9D6F3A5-FE34-4A13-9BA5-D3D3C3D3C1A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A5F37F-7A5B-4829-B200-4D34BC34BF1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623B71-7789-4E2E-B518-61FFEA5806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714866-A312-4787-BAA7-18D93987B1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E3254C-D5E7-4C6E-84EC-0B59261BA0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921E7A-9B04-406C-8177-BB02712F27D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88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CF1016-FAD2-44B2-AF0D-0C14B9115A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869BAD-BA3C-49DE-898B-4584EABD831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792F75-8E4E-452E-A4E9-7EFAD0DF12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D3E52D-6037-46DD-A0A5-FCF7676C8D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DEAC77-4869-4595-B6D4-7C865A5D0F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2779E-95FB-4BC4-939E-0A2E619B202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31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D2B1A-12A9-43CB-B3E1-96237D624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B263DC-225F-4817-8572-2A531E8CA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A58741-56D3-46E8-82CC-912EE29CF5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71F751-0F90-42D3-A902-8136DF7D43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50BBD2-3264-43A6-878A-E464C4733E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13B559-F89B-44BD-A58E-CFC1B96471D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05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ABCB7-35D8-45A6-81A0-3F9D8E440A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75DA8A-8F0C-4F1B-9EF7-17D0CC7E00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409636-B29C-40E3-B611-E15A3D197E1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C385F6-31DD-4A19-87E4-8F47D2A30F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289D0E-4086-4205-A03C-3D5882DC97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AF021D-872B-4370-BA0A-BBB13CDDE2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E183CF-9850-4101-B915-0F395A620B3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12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C3C3A9-BF9A-4ACE-9F7F-6AFFAC0FEC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4BA23F-3E36-47CF-A807-00C24BAAEB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68A024-A545-4BB6-8CA4-7FA63846D14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EDFAA3-8E20-4014-A0A4-5FE55C154E2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88A95B8-5214-42D6-8306-D158E8C97F8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1DCB2A4-19AF-42D0-A8C9-BBDA803D9C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6FE633D-B715-4D62-AE73-AD90A73EB6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0C3F8FC-A4D1-48F0-B58E-ABCE715C4D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BDA5A1-22CC-4675-AF6E-3936B593CC4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31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A47D2-45B1-41AA-A71D-3C41A442B1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31AFC6-00A2-4FF3-840A-D66D9DFDF4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32B4C6-6B46-4EAC-8050-3637549DB7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B965C0-C3B3-420A-90F4-4CEF1BF50E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0D68AD-F8EE-4B1F-8A15-7FC0165FFC9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15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2B48224-F174-4149-BBF1-AC0617D2D1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1D2155-4D06-41A4-BE1C-48C89364C9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BB3FF5-A21E-4218-92E1-B90811C19D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E93DB5-7827-46B4-9243-2D67BF2F8ED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895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51D5AE-E0A9-48F1-A8AF-F6E5A014EE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3E0331-BC4A-48B9-AF3A-FB66F6DFF5B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A817F-ABC5-416B-B527-4DE970EA50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2E048E-D4E4-49A1-B3E6-447832FB03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C1BC2B-A828-437B-A2D3-E9F94C4C79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1D4E09-A0DA-448D-9100-A477AEDA67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FA9AB2-BFD9-4A8A-BC0C-FA437F34CC5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96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13649D-FA9D-4F9A-B887-04276C70C3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830307D-A99F-414F-B5CE-C3D04D67D0E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392DCC-F2CB-4FF3-935D-82E6086BADD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E57362-41E9-4A01-BB39-D2EE466DC0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BB5249-2688-48F4-9010-0650CE2357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232B2C-ABCF-467B-A23F-1D1BE2A28B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13933D-E727-44E0-A9FD-9BF4E7E565E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58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3CF0FA-843E-4D71-B28A-718FAC700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654FF1-1C95-4729-ADAC-950FDAB538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3ABCEF-8C31-4E3C-A4BD-1C71A24647F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041D8C-5F58-4698-910F-1F2BB9D9D5B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DE4DFF-8E02-4476-AC74-4EF5C3DEEAF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D235B52-DD34-4E51-A8B9-DCD7B8FBD6A3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DC9FB49-295A-4E23-B0E8-1D27B7BC9EE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2C25037-E110-43D7-A954-A3719FA5D59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3F880A3-D7C7-4834-8482-C311E4C7038E}"/>
              </a:ext>
            </a:extLst>
          </p:cNvPr>
          <p:cNvSpPr txBox="1"/>
          <p:nvPr/>
        </p:nvSpPr>
        <p:spPr>
          <a:xfrm>
            <a:off x="459275" y="598483"/>
            <a:ext cx="9136629" cy="16630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Georgia" pitchFamily="18"/>
                <a:ea typeface="Times New Roman" pitchFamily="18"/>
                <a:cs typeface="Georgia" pitchFamily="18"/>
              </a:rPr>
              <a:t>PROGETTO “PM3” 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FF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imes New Roman" pitchFamily="18"/>
                <a:ea typeface="Times New Roman" pitchFamily="18"/>
              </a:rPr>
              <a:t>Task 3.4 – Sistema controllo d’assetto</a:t>
            </a:r>
            <a:endParaRPr lang="en-US" sz="4400" b="0" i="0" u="none" strike="noStrike" kern="1200" cap="none" spc="0" baseline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uFillTx/>
              <a:latin typeface="Liberation Sans" pitchFamily="18"/>
              <a:ea typeface="Microsoft YaHei" pitchFamily="2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F5E02C-004C-4456-8693-ACE675CE649C}"/>
              </a:ext>
            </a:extLst>
          </p:cNvPr>
          <p:cNvSpPr txBox="1"/>
          <p:nvPr/>
        </p:nvSpPr>
        <p:spPr>
          <a:xfrm>
            <a:off x="1268364" y="4405121"/>
            <a:ext cx="8200101" cy="5636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rPr>
              <a:t>Presentazione – Euro.Soft / SRS ED – 21 Aprile 2022</a:t>
            </a: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B14B7C0C-AAE5-43A0-A690-C40EF8467702}"/>
              </a:ext>
            </a:extLst>
          </p:cNvPr>
          <p:cNvSpPr txBox="1"/>
          <p:nvPr/>
        </p:nvSpPr>
        <p:spPr>
          <a:xfrm>
            <a:off x="545686" y="2235214"/>
            <a:ext cx="917432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Sviluppo prototipale di un sistema di controllo d’assetto tramite ruote di reazione innovative a controllo elettronico.</a:t>
            </a:r>
            <a:endParaRPr lang="it-IT" sz="1800" b="0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1AE4ECE-162B-4B4F-A875-7A4B15562E9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7" y="-19220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1AD0F23-09AC-4D20-BF40-A86C79A9FA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0C06090-993E-42BA-8A62-B032924F1D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5"/>
          <a:stretch/>
        </p:blipFill>
        <p:spPr>
          <a:xfrm>
            <a:off x="6970666" y="1757636"/>
            <a:ext cx="2178966" cy="2780752"/>
          </a:xfrm>
          <a:prstGeom prst="rect">
            <a:avLst/>
          </a:prstGeom>
        </p:spPr>
      </p:pic>
      <p:pic>
        <p:nvPicPr>
          <p:cNvPr id="14" name="Immagine 13" descr="Immagine che contiene tavolo, interni&#10;&#10;Descrizione generata automaticamente">
            <a:extLst>
              <a:ext uri="{FF2B5EF4-FFF2-40B4-BE49-F238E27FC236}">
                <a16:creationId xmlns:a16="http://schemas.microsoft.com/office/drawing/2014/main" id="{9886B533-5075-4C47-8279-76B1F67BDF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3" b="35106"/>
          <a:stretch/>
        </p:blipFill>
        <p:spPr>
          <a:xfrm>
            <a:off x="3534654" y="1105197"/>
            <a:ext cx="2857500" cy="2349516"/>
          </a:xfrm>
          <a:prstGeom prst="rect">
            <a:avLst/>
          </a:prstGeom>
        </p:spPr>
      </p:pic>
      <p:pic>
        <p:nvPicPr>
          <p:cNvPr id="16" name="Immagine 15" descr="Immagine che contiene tavolo, pavimento, interni, dilegno&#10;&#10;Descrizione generata automaticamente">
            <a:extLst>
              <a:ext uri="{FF2B5EF4-FFF2-40B4-BE49-F238E27FC236}">
                <a16:creationId xmlns:a16="http://schemas.microsoft.com/office/drawing/2014/main" id="{F99071CA-797F-41D3-8A9D-F23514EB8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0" r="17731" b="38251"/>
          <a:stretch/>
        </p:blipFill>
        <p:spPr>
          <a:xfrm>
            <a:off x="605316" y="2267335"/>
            <a:ext cx="2350827" cy="1784047"/>
          </a:xfrm>
          <a:prstGeom prst="rect">
            <a:avLst/>
          </a:prstGeom>
        </p:spPr>
      </p:pic>
      <p:sp>
        <p:nvSpPr>
          <p:cNvPr id="17" name="CasellaDiTesto 6">
            <a:extLst>
              <a:ext uri="{FF2B5EF4-FFF2-40B4-BE49-F238E27FC236}">
                <a16:creationId xmlns:a16="http://schemas.microsoft.com/office/drawing/2014/main" id="{F96D8BA2-20BD-4CBF-9A07-A82E38029389}"/>
              </a:ext>
            </a:extLst>
          </p:cNvPr>
          <p:cNvSpPr txBox="1"/>
          <p:nvPr/>
        </p:nvSpPr>
        <p:spPr>
          <a:xfrm>
            <a:off x="7524756" y="1284426"/>
            <a:ext cx="197053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 err="1">
                <a:solidFill>
                  <a:srgbClr val="000000"/>
                </a:solidFill>
                <a:latin typeface="Calibri"/>
              </a:rPr>
              <a:t>FlyWheel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A19B123F-5D53-4425-BBB9-37EB9B6E4509}"/>
              </a:ext>
            </a:extLst>
          </p:cNvPr>
          <p:cNvSpPr txBox="1"/>
          <p:nvPr/>
        </p:nvSpPr>
        <p:spPr>
          <a:xfrm>
            <a:off x="1057634" y="1592203"/>
            <a:ext cx="939517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Calibri"/>
              </a:rPr>
              <a:t>Reaction Wheel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46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CA6DDA5-C3EE-4F3E-8E79-D7C0D358FA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F182817-48A6-47F9-BC2C-AF2B16BA3A9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F4B44A-4425-4C40-B8CD-1B44210C4715}"/>
              </a:ext>
            </a:extLst>
          </p:cNvPr>
          <p:cNvSpPr txBox="1"/>
          <p:nvPr/>
        </p:nvSpPr>
        <p:spPr>
          <a:xfrm>
            <a:off x="3752877" y="2235110"/>
            <a:ext cx="2549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/>
              <a:t>Grazie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AD9745-2773-4D4E-BFAB-B7A6B34E2C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45FAA9-9EB2-4B5B-8990-4A32C609A1A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DEDC877-A5BD-45F7-B826-9ACA8D2177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12" r="13723"/>
          <a:stretch>
            <a:fillRect/>
          </a:stretch>
        </p:blipFill>
        <p:spPr>
          <a:xfrm>
            <a:off x="3394037" y="525816"/>
            <a:ext cx="4012533" cy="29095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1B35456-3FCF-45E3-901E-ABE73739D65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524" r="30231"/>
          <a:stretch>
            <a:fillRect/>
          </a:stretch>
        </p:blipFill>
        <p:spPr>
          <a:xfrm>
            <a:off x="7711879" y="587733"/>
            <a:ext cx="2109017" cy="26778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6CE695-5B11-49D1-9B28-E2CE30318EEC}"/>
              </a:ext>
            </a:extLst>
          </p:cNvPr>
          <p:cNvSpPr txBox="1"/>
          <p:nvPr/>
        </p:nvSpPr>
        <p:spPr>
          <a:xfrm>
            <a:off x="25200" y="541970"/>
            <a:ext cx="3455417" cy="42780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Realizzazione prototipo di un modulo di controllo assetto per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nanosatelliti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con ruote di reazione.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Modulo di controllo per 4 ruote di reazione,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Meccanica con 4 ruote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Alta velocità di rotazione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Elevata precisione nel controllo sia in velocità che in coppia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Ridotta usura dovuta alla assenza delle spazzole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Possibilità di strategie di controllo energeticamente efficienti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DACAE83E-5D97-4C3A-9ADF-59FBAF0939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0186" r="11564"/>
          <a:stretch>
            <a:fillRect/>
          </a:stretch>
        </p:blipFill>
        <p:spPr>
          <a:xfrm>
            <a:off x="7158901" y="3297911"/>
            <a:ext cx="2788892" cy="15091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AD9A2A66-BCEA-4477-9C27-E71C6A66DCB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0348" t="5208" r="29821" b="3870"/>
          <a:stretch>
            <a:fillRect/>
          </a:stretch>
        </p:blipFill>
        <p:spPr>
          <a:xfrm>
            <a:off x="3265852" y="3474601"/>
            <a:ext cx="1552532" cy="17211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id="{A65AC833-29A1-447B-A02F-429211D3CC7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1871" t="7398" r="27218" b="10978"/>
          <a:stretch>
            <a:fillRect/>
          </a:stretch>
        </p:blipFill>
        <p:spPr>
          <a:xfrm>
            <a:off x="4908709" y="3529968"/>
            <a:ext cx="1639574" cy="15882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C10D9BF-F72B-4866-8224-7D6B1B0B87D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C736645-EFE8-4CF3-A5AE-94077AAA7E1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9">
            <a:extLst>
              <a:ext uri="{FF2B5EF4-FFF2-40B4-BE49-F238E27FC236}">
                <a16:creationId xmlns:a16="http://schemas.microsoft.com/office/drawing/2014/main" id="{6DAE43A7-99FD-4D83-8B0A-09BAA7E99A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11" r="20172"/>
          <a:stretch/>
        </p:blipFill>
        <p:spPr>
          <a:xfrm>
            <a:off x="4751911" y="1126906"/>
            <a:ext cx="4795609" cy="362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12">
            <a:extLst>
              <a:ext uri="{FF2B5EF4-FFF2-40B4-BE49-F238E27FC236}">
                <a16:creationId xmlns:a16="http://schemas.microsoft.com/office/drawing/2014/main" id="{0AB2B526-3BA3-4950-9B88-EF69D36C14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075" r="15518" b="1075"/>
          <a:stretch/>
        </p:blipFill>
        <p:spPr>
          <a:xfrm>
            <a:off x="1409286" y="3289838"/>
            <a:ext cx="2464224" cy="15546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6">
            <a:extLst>
              <a:ext uri="{FF2B5EF4-FFF2-40B4-BE49-F238E27FC236}">
                <a16:creationId xmlns:a16="http://schemas.microsoft.com/office/drawing/2014/main" id="{8D29439B-C2C7-45BD-86EE-18A77829C30F}"/>
              </a:ext>
            </a:extLst>
          </p:cNvPr>
          <p:cNvSpPr txBox="1"/>
          <p:nvPr/>
        </p:nvSpPr>
        <p:spPr>
          <a:xfrm>
            <a:off x="335164" y="741053"/>
            <a:ext cx="4346408" cy="2308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Times New Roman" pitchFamily="18"/>
              </a:rPr>
              <a:t>Utilizzo di motori Brushless a rotore esterno</a:t>
            </a:r>
            <a:r>
              <a:rPr lang="it-IT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: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1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il </a:t>
            </a:r>
            <a:r>
              <a:rPr lang="it-IT" sz="1600" b="0" i="1" u="none" strike="noStrike" kern="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Flywheel</a:t>
            </a:r>
            <a:r>
              <a:rPr lang="it-IT" sz="1600" b="0" i="1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, internamente, è connesso al rotore del motore attraverso una piastra di collegamento in alluminio (8), mentre, esternamente, è supportato da un cuscinetto (3) il cui anello interno è collegato allo statore del motore elettrico (2) attraverso una flangia  in alluminio (6) che funge anche da connessione meccanica della Reaction  Wheel con la struttura del modulo</a:t>
            </a:r>
            <a:endParaRPr lang="it-IT" sz="1600" b="0" i="1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2">
            <a:extLst>
              <a:ext uri="{FF2B5EF4-FFF2-40B4-BE49-F238E27FC236}">
                <a16:creationId xmlns:a16="http://schemas.microsoft.com/office/drawing/2014/main" id="{F6369BBC-C222-482D-B42C-D51D1C1BC5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35752" y="1337397"/>
            <a:ext cx="4209555" cy="299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C10D9BF-F72B-4866-8224-7D6B1B0B87D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C736645-EFE8-4CF3-A5AE-94077AAA7E1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13">
            <a:extLst>
              <a:ext uri="{FF2B5EF4-FFF2-40B4-BE49-F238E27FC236}">
                <a16:creationId xmlns:a16="http://schemas.microsoft.com/office/drawing/2014/main" id="{8CC4808B-16C4-4F17-800E-395ED95132CD}"/>
              </a:ext>
            </a:extLst>
          </p:cNvPr>
          <p:cNvSpPr txBox="1"/>
          <p:nvPr/>
        </p:nvSpPr>
        <p:spPr>
          <a:xfrm>
            <a:off x="6173871" y="3735903"/>
            <a:ext cx="2962765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Utilizzo di cuscinetti </a:t>
            </a:r>
            <a:r>
              <a:rPr lang="it-I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caratterizzati </a:t>
            </a:r>
            <a:br>
              <a:rPr lang="it-I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it-I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dalle dimensioni della sezione </a:t>
            </a:r>
            <a:br>
              <a:rPr lang="it-I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it-I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molto ridotte rispetto al diametro del cuscinetto</a:t>
            </a: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DA48CCE2-6ABA-45DA-8822-A6DF0CB322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60547" y="1149612"/>
            <a:ext cx="3423662" cy="22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28FF12A-7F22-482F-BA0B-5708105137A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35164" y="932452"/>
            <a:ext cx="2325081" cy="204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94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8EDA385-B6E0-4026-B5CF-37492E13A2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48926DB-F85B-4CB0-A1FB-13D5E93112F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20">
            <a:extLst>
              <a:ext uri="{FF2B5EF4-FFF2-40B4-BE49-F238E27FC236}">
                <a16:creationId xmlns:a16="http://schemas.microsoft.com/office/drawing/2014/main" id="{52A88C4D-504B-4664-9540-73123FD91D95}"/>
              </a:ext>
            </a:extLst>
          </p:cNvPr>
          <p:cNvSpPr txBox="1"/>
          <p:nvPr/>
        </p:nvSpPr>
        <p:spPr>
          <a:xfrm>
            <a:off x="162434" y="648748"/>
            <a:ext cx="3229477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Caratteristiche motore 2214…BXT R</a:t>
            </a:r>
            <a:endParaRPr lang="it-IT" sz="14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ea typeface="Times New Roman" pitchFamily="18"/>
            </a:endParaRPr>
          </a:p>
        </p:txBody>
      </p:sp>
      <p:pic>
        <p:nvPicPr>
          <p:cNvPr id="5" name="Immagine 2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D4EE80A-679C-4054-B70D-57BDA6D2A1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4" t="15558" r="21147" b="5425"/>
          <a:stretch/>
        </p:blipFill>
        <p:spPr>
          <a:xfrm>
            <a:off x="113266" y="897961"/>
            <a:ext cx="5156056" cy="328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9">
            <a:extLst>
              <a:ext uri="{FF2B5EF4-FFF2-40B4-BE49-F238E27FC236}">
                <a16:creationId xmlns:a16="http://schemas.microsoft.com/office/drawing/2014/main" id="{2A977D43-B2B3-4A58-A2A5-BCED036E23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88" t="15099" r="18121" b="8809"/>
          <a:stretch/>
        </p:blipFill>
        <p:spPr>
          <a:xfrm>
            <a:off x="5269322" y="3036634"/>
            <a:ext cx="4359231" cy="21023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12">
            <a:extLst>
              <a:ext uri="{FF2B5EF4-FFF2-40B4-BE49-F238E27FC236}">
                <a16:creationId xmlns:a16="http://schemas.microsoft.com/office/drawing/2014/main" id="{008B3371-B696-430E-9F1E-8A85EBB3D80E}"/>
              </a:ext>
            </a:extLst>
          </p:cNvPr>
          <p:cNvSpPr txBox="1"/>
          <p:nvPr/>
        </p:nvSpPr>
        <p:spPr>
          <a:xfrm>
            <a:off x="1464153" y="4464812"/>
            <a:ext cx="3725503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Curve di funzionamento del motore 2214…BXT R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9CF6DE8-45C0-4208-BE03-D47650DD1D0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6200004">
            <a:off x="6521786" y="474519"/>
            <a:ext cx="1854302" cy="281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B50F867-60C4-4D05-A171-21993A64472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885429B-546D-4267-9AFB-07044AA0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F65A29B-557D-4DEF-8B22-7BC009CF1B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04638" y="891055"/>
            <a:ext cx="6354138" cy="37563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14">
            <a:extLst>
              <a:ext uri="{FF2B5EF4-FFF2-40B4-BE49-F238E27FC236}">
                <a16:creationId xmlns:a16="http://schemas.microsoft.com/office/drawing/2014/main" id="{6E759615-B823-4EBA-839D-3F35C4507C28}"/>
              </a:ext>
            </a:extLst>
          </p:cNvPr>
          <p:cNvSpPr txBox="1"/>
          <p:nvPr/>
        </p:nvSpPr>
        <p:spPr>
          <a:xfrm>
            <a:off x="87709" y="474838"/>
            <a:ext cx="3516928" cy="33855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Progetto CAD e realizzazione della ruota</a:t>
            </a:r>
          </a:p>
        </p:txBody>
      </p:sp>
      <p:sp>
        <p:nvSpPr>
          <p:cNvPr id="6" name="CasellaDiTesto 11">
            <a:extLst>
              <a:ext uri="{FF2B5EF4-FFF2-40B4-BE49-F238E27FC236}">
                <a16:creationId xmlns:a16="http://schemas.microsoft.com/office/drawing/2014/main" id="{69242582-5F75-412C-AC35-E234D7F2FE10}"/>
              </a:ext>
            </a:extLst>
          </p:cNvPr>
          <p:cNvSpPr txBox="1"/>
          <p:nvPr/>
        </p:nvSpPr>
        <p:spPr>
          <a:xfrm>
            <a:off x="104113" y="2547244"/>
            <a:ext cx="3620027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Sviluppo CAD per 1U per nano-satellite form factor</a:t>
            </a:r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id="{2B390079-B1CD-48BA-8358-1BA64AA397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3770" y="3132021"/>
            <a:ext cx="3160346" cy="172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11">
            <a:extLst>
              <a:ext uri="{FF2B5EF4-FFF2-40B4-BE49-F238E27FC236}">
                <a16:creationId xmlns:a16="http://schemas.microsoft.com/office/drawing/2014/main" id="{EB756519-7FD9-41EE-8EAE-AFC06BA4817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3771" y="813395"/>
            <a:ext cx="3201008" cy="1669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345E184-20F1-4DD0-A1C6-A817F72CB7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32" y="-2889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6B4DAC2-E476-4D45-97E7-A64FA5C4F85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47294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23">
            <a:extLst>
              <a:ext uri="{FF2B5EF4-FFF2-40B4-BE49-F238E27FC236}">
                <a16:creationId xmlns:a16="http://schemas.microsoft.com/office/drawing/2014/main" id="{39C326C1-2FA4-4249-B80E-DE636AC78AC6}"/>
              </a:ext>
            </a:extLst>
          </p:cNvPr>
          <p:cNvSpPr txBox="1"/>
          <p:nvPr/>
        </p:nvSpPr>
        <p:spPr>
          <a:xfrm>
            <a:off x="25200" y="701308"/>
            <a:ext cx="204280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Modulo di controllo</a:t>
            </a:r>
          </a:p>
        </p:txBody>
      </p:sp>
      <p:pic>
        <p:nvPicPr>
          <p:cNvPr id="5" name="Immagine 25">
            <a:extLst>
              <a:ext uri="{FF2B5EF4-FFF2-40B4-BE49-F238E27FC236}">
                <a16:creationId xmlns:a16="http://schemas.microsoft.com/office/drawing/2014/main" id="{0F76429C-A64E-4797-8E6D-4DDA56DA3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956" y="535737"/>
            <a:ext cx="5424613" cy="23798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sellaDiTesto 26">
            <a:extLst>
              <a:ext uri="{FF2B5EF4-FFF2-40B4-BE49-F238E27FC236}">
                <a16:creationId xmlns:a16="http://schemas.microsoft.com/office/drawing/2014/main" id="{3279071E-4E69-4768-8FCD-8CD0BA0C603D}"/>
              </a:ext>
            </a:extLst>
          </p:cNvPr>
          <p:cNvSpPr txBox="1"/>
          <p:nvPr/>
        </p:nvSpPr>
        <p:spPr>
          <a:xfrm>
            <a:off x="25200" y="1228935"/>
            <a:ext cx="3919996" cy="42780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controllo di movimentazione con ponte trifase inverter, implementazione di algoritmo di controllo sia con sensori Hall che senza, FOC (field oriented control)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comando di azione di assetto e monitoraggio del sistema di controllo su unità esterna (OBC satellite) per garantire il massimo rendimento ed affidabilità di esercizio su bus standard CubeSat 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firmware per l’unità di controllo: test di funzionamento su modulo di sviluppo prototipale in emulazione delle condizione di funzionamento del target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Immagine 30">
            <a:extLst>
              <a:ext uri="{FF2B5EF4-FFF2-40B4-BE49-F238E27FC236}">
                <a16:creationId xmlns:a16="http://schemas.microsoft.com/office/drawing/2014/main" id="{D00D88F6-D096-4765-BC57-2EE3AD1F9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409" y="3109298"/>
            <a:ext cx="3919996" cy="19221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338FEA3-3F6D-4430-BFBD-4A11F39754B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51" y="-3255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21CBD6-C03E-4EB9-B9C1-FDC15215824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1EC0E39-3272-4DB6-8116-37A1C8D75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38" y="1083344"/>
            <a:ext cx="2961878" cy="39720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7">
            <a:extLst>
              <a:ext uri="{FF2B5EF4-FFF2-40B4-BE49-F238E27FC236}">
                <a16:creationId xmlns:a16="http://schemas.microsoft.com/office/drawing/2014/main" id="{F22EF8BD-2ADA-4C70-92F5-8BB72F23A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756" y="1615945"/>
            <a:ext cx="3567568" cy="1741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19">
            <a:extLst>
              <a:ext uri="{FF2B5EF4-FFF2-40B4-BE49-F238E27FC236}">
                <a16:creationId xmlns:a16="http://schemas.microsoft.com/office/drawing/2014/main" id="{D1E71027-60C4-4459-B589-08AE32AB0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325" y="3425680"/>
            <a:ext cx="2746354" cy="12722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asellaDiTesto 20">
            <a:extLst>
              <a:ext uri="{FF2B5EF4-FFF2-40B4-BE49-F238E27FC236}">
                <a16:creationId xmlns:a16="http://schemas.microsoft.com/office/drawing/2014/main" id="{1FCBFF65-2628-4039-AF02-43759802510B}"/>
              </a:ext>
            </a:extLst>
          </p:cNvPr>
          <p:cNvSpPr txBox="1"/>
          <p:nvPr/>
        </p:nvSpPr>
        <p:spPr>
          <a:xfrm>
            <a:off x="3218377" y="3650047"/>
            <a:ext cx="4014938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Integrazione di componenti con il minor ingombro per rientrare nel CubeSat form factor e dissipare meno con l’utilizzo di circuiteria integrata</a:t>
            </a:r>
          </a:p>
        </p:txBody>
      </p:sp>
      <p:sp>
        <p:nvSpPr>
          <p:cNvPr id="9" name="CasellaDiTesto 22">
            <a:extLst>
              <a:ext uri="{FF2B5EF4-FFF2-40B4-BE49-F238E27FC236}">
                <a16:creationId xmlns:a16="http://schemas.microsoft.com/office/drawing/2014/main" id="{059A3296-0904-4B72-8A05-38CC045C79BD}"/>
              </a:ext>
            </a:extLst>
          </p:cNvPr>
          <p:cNvSpPr txBox="1"/>
          <p:nvPr/>
        </p:nvSpPr>
        <p:spPr>
          <a:xfrm>
            <a:off x="3100227" y="784948"/>
            <a:ext cx="471578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Sviluppo del sistema a gate driver integrato con interfaccia di controllo digitale al MCU e protezione sovracorrente con segnale di fault</a:t>
            </a:r>
          </a:p>
        </p:txBody>
      </p:sp>
      <p:sp>
        <p:nvSpPr>
          <p:cNvPr id="10" name="CasellaDiTesto 23">
            <a:extLst>
              <a:ext uri="{FF2B5EF4-FFF2-40B4-BE49-F238E27FC236}">
                <a16:creationId xmlns:a16="http://schemas.microsoft.com/office/drawing/2014/main" id="{BE70DC4B-EBD2-4026-9C2E-583E1C47BDE8}"/>
              </a:ext>
            </a:extLst>
          </p:cNvPr>
          <p:cNvSpPr txBox="1"/>
          <p:nvPr/>
        </p:nvSpPr>
        <p:spPr>
          <a:xfrm>
            <a:off x="272838" y="562959"/>
            <a:ext cx="204280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Modulo di controllo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0D6EE88-87A9-4E2B-9BA6-B349EDC93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7567" y="904443"/>
            <a:ext cx="2132440" cy="2212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1AE4ECE-162B-4B4F-A875-7A4B15562E9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7" y="-19220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1AD0F23-09AC-4D20-BF40-A86C79A9FA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6">
            <a:extLst>
              <a:ext uri="{FF2B5EF4-FFF2-40B4-BE49-F238E27FC236}">
                <a16:creationId xmlns:a16="http://schemas.microsoft.com/office/drawing/2014/main" id="{2A7CA316-EEBE-45C4-B7AF-A85A0BCE3D74}"/>
              </a:ext>
            </a:extLst>
          </p:cNvPr>
          <p:cNvSpPr txBox="1"/>
          <p:nvPr/>
        </p:nvSpPr>
        <p:spPr>
          <a:xfrm>
            <a:off x="706300" y="939491"/>
            <a:ext cx="1970531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Calibri"/>
              </a:rPr>
              <a:t>Motore BLDC ad elevata velocità e coppia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1D9F463-D206-48C3-88C2-140BD7A21D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11853" r="5605" b="43906"/>
          <a:stretch/>
        </p:blipFill>
        <p:spPr>
          <a:xfrm>
            <a:off x="5408323" y="1201101"/>
            <a:ext cx="1133230" cy="132279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BDF6516-9165-44CE-BD38-DDA93738D9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1" r="21518" b="45177"/>
          <a:stretch/>
        </p:blipFill>
        <p:spPr>
          <a:xfrm>
            <a:off x="7092431" y="1915496"/>
            <a:ext cx="1970530" cy="21496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0897310-BFAC-412A-8CAC-DA6C6CA361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t="23073" r="23732"/>
          <a:stretch/>
        </p:blipFill>
        <p:spPr>
          <a:xfrm>
            <a:off x="1132040" y="1578419"/>
            <a:ext cx="976924" cy="124614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BBBBA5C-215A-4559-A23C-40344DCFB7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65" y="3095596"/>
            <a:ext cx="2571230" cy="1930042"/>
          </a:xfrm>
          <a:prstGeom prst="rect">
            <a:avLst/>
          </a:prstGeom>
        </p:spPr>
      </p:pic>
      <p:sp>
        <p:nvSpPr>
          <p:cNvPr id="10" name="CasellaDiTesto 6">
            <a:extLst>
              <a:ext uri="{FF2B5EF4-FFF2-40B4-BE49-F238E27FC236}">
                <a16:creationId xmlns:a16="http://schemas.microsoft.com/office/drawing/2014/main" id="{7D5DD86E-A9A9-4E6B-AA06-BFADF350EE2A}"/>
              </a:ext>
            </a:extLst>
          </p:cNvPr>
          <p:cNvSpPr txBox="1"/>
          <p:nvPr/>
        </p:nvSpPr>
        <p:spPr>
          <a:xfrm>
            <a:off x="2605445" y="2562774"/>
            <a:ext cx="1970531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Calibri"/>
              </a:rPr>
              <a:t>Elettronica di controllo </a:t>
            </a:r>
            <a:r>
              <a:rPr lang="it-IT" sz="1400" dirty="0" err="1">
                <a:solidFill>
                  <a:srgbClr val="000000"/>
                </a:solidFill>
                <a:latin typeface="Calibri"/>
              </a:rPr>
              <a:t>CubeSat</a:t>
            </a:r>
            <a:r>
              <a:rPr lang="it-IT" sz="1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Calibri"/>
              </a:rPr>
              <a:t>form-factor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CasellaDiTesto 6">
            <a:extLst>
              <a:ext uri="{FF2B5EF4-FFF2-40B4-BE49-F238E27FC236}">
                <a16:creationId xmlns:a16="http://schemas.microsoft.com/office/drawing/2014/main" id="{38D7BDFD-661A-4F7E-B29A-9711905C9969}"/>
              </a:ext>
            </a:extLst>
          </p:cNvPr>
          <p:cNvSpPr txBox="1"/>
          <p:nvPr/>
        </p:nvSpPr>
        <p:spPr>
          <a:xfrm>
            <a:off x="5408323" y="2713415"/>
            <a:ext cx="178832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Calibri"/>
              </a:rPr>
              <a:t>Box </a:t>
            </a:r>
            <a:r>
              <a:rPr lang="it-IT" sz="1400" dirty="0" err="1">
                <a:solidFill>
                  <a:srgbClr val="000000"/>
                </a:solidFill>
                <a:latin typeface="Calibri"/>
              </a:rPr>
              <a:t>pre</a:t>
            </a:r>
            <a:r>
              <a:rPr lang="it-IT" sz="1400" dirty="0">
                <a:solidFill>
                  <a:srgbClr val="000000"/>
                </a:solidFill>
                <a:latin typeface="Calibri"/>
              </a:rPr>
              <a:t>-configurato per il montaggio con moduli terze parti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381</Words>
  <Application>Microsoft Office PowerPoint</Application>
  <PresentationFormat>Personalizzato</PresentationFormat>
  <Paragraphs>44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Liberation Sans</vt:lpstr>
      <vt:lpstr>Liberation Serif</vt:lpstr>
      <vt:lpstr>Times New Roman</vt:lpstr>
      <vt:lpstr>Predefinito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Renato Aurigemma</dc:creator>
  <cp:lastModifiedBy>Maurizio Ruggiero</cp:lastModifiedBy>
  <cp:revision>12</cp:revision>
  <dcterms:created xsi:type="dcterms:W3CDTF">2022-04-12T10:45:21Z</dcterms:created>
  <dcterms:modified xsi:type="dcterms:W3CDTF">2022-04-20T17:43:47Z</dcterms:modified>
</cp:coreProperties>
</file>